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nca Coder" charset="1" panose="020B0509020502020204"/>
      <p:regular r:id="rId15"/>
    </p:embeddedFont>
    <p:embeddedFont>
      <p:font typeface="Anca Coder Bold" charset="1" panose="020B08090205020202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1B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210864"/>
            <a:ext cx="6110511" cy="5868541"/>
            <a:chOff x="0" y="0"/>
            <a:chExt cx="3282950" cy="31529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82950" cy="3152948"/>
            </a:xfrm>
            <a:custGeom>
              <a:avLst/>
              <a:gdLst/>
              <a:ahLst/>
              <a:cxnLst/>
              <a:rect r="r" b="b" t="t" l="l"/>
              <a:pathLst>
                <a:path h="3152948" w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23223"/>
                    <a:pt x="3282950" y="720848"/>
                  </a:cubicBezTo>
                  <a:lnTo>
                    <a:pt x="3282950" y="3152948"/>
                  </a:lnTo>
                  <a:lnTo>
                    <a:pt x="0" y="31529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075" t="0" r="-2207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1505641"/>
            <a:ext cx="18288000" cy="2705223"/>
            <a:chOff x="0" y="0"/>
            <a:chExt cx="4816593" cy="71248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712487"/>
            </a:xfrm>
            <a:custGeom>
              <a:avLst/>
              <a:gdLst/>
              <a:ahLst/>
              <a:cxnLst/>
              <a:rect r="r" b="b" t="t" l="l"/>
              <a:pathLst>
                <a:path h="71248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712487"/>
                  </a:lnTo>
                  <a:lnTo>
                    <a:pt x="0" y="712487"/>
                  </a:lnTo>
                  <a:close/>
                </a:path>
              </a:pathLst>
            </a:custGeom>
            <a:solidFill>
              <a:srgbClr val="1B657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7505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91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 flipV="true">
            <a:off x="0" y="1047750"/>
            <a:ext cx="182880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-542482" y="1658799"/>
            <a:ext cx="19052884" cy="1796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80"/>
              </a:lnSpc>
            </a:pPr>
            <a:r>
              <a:rPr lang="en-US" sz="60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Sym Train Simulation Intelligent Assistant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320687" y="8169874"/>
            <a:ext cx="2542668" cy="1799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E. </a:t>
            </a:r>
            <a:r>
              <a:rPr lang="en-US" sz="2499" spc="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Kerschner 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I. Lwamba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A. Ruffin</a:t>
            </a:r>
          </a:p>
          <a:p>
            <a:pPr algn="l">
              <a:lnSpc>
                <a:spcPts val="3931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236073" y="3455214"/>
            <a:ext cx="13495774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00"/>
              </a:lnSpc>
            </a:pPr>
            <a:r>
              <a:rPr lang="en-US" sz="50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Automated customer support pipeline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1B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4960" y="378017"/>
            <a:ext cx="16978079" cy="9530967"/>
            <a:chOff x="0" y="0"/>
            <a:chExt cx="4471593" cy="25102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71593" cy="2510213"/>
            </a:xfrm>
            <a:custGeom>
              <a:avLst/>
              <a:gdLst/>
              <a:ahLst/>
              <a:cxnLst/>
              <a:rect r="r" b="b" t="t" l="l"/>
              <a:pathLst>
                <a:path h="2510213" w="4471593">
                  <a:moveTo>
                    <a:pt x="0" y="0"/>
                  </a:moveTo>
                  <a:lnTo>
                    <a:pt x="4471593" y="0"/>
                  </a:lnTo>
                  <a:lnTo>
                    <a:pt x="4471593" y="2510213"/>
                  </a:lnTo>
                  <a:lnTo>
                    <a:pt x="0" y="2510213"/>
                  </a:lnTo>
                  <a:close/>
                </a:path>
              </a:pathLst>
            </a:custGeom>
            <a:solidFill>
              <a:srgbClr val="1B657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471593" cy="25673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89335" y="3020358"/>
            <a:ext cx="4273958" cy="1984890"/>
            <a:chOff x="0" y="0"/>
            <a:chExt cx="3684738" cy="17112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84738" cy="1711247"/>
            </a:xfrm>
            <a:custGeom>
              <a:avLst/>
              <a:gdLst/>
              <a:ahLst/>
              <a:cxnLst/>
              <a:rect r="r" b="b" t="t" l="l"/>
              <a:pathLst>
                <a:path h="1711247" w="3684738">
                  <a:moveTo>
                    <a:pt x="0" y="0"/>
                  </a:moveTo>
                  <a:lnTo>
                    <a:pt x="3684738" y="0"/>
                  </a:lnTo>
                  <a:lnTo>
                    <a:pt x="3684738" y="1711247"/>
                  </a:lnTo>
                  <a:lnTo>
                    <a:pt x="0" y="1711247"/>
                  </a:lnTo>
                  <a:close/>
                </a:path>
              </a:pathLst>
            </a:custGeom>
            <a:blipFill>
              <a:blip r:embed="rId2"/>
              <a:stretch>
                <a:fillRect l="0" t="-57662" r="0" b="-5766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6652946" y="3020358"/>
            <a:ext cx="4273958" cy="1844293"/>
            <a:chOff x="0" y="0"/>
            <a:chExt cx="3684738" cy="159003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84738" cy="1590034"/>
            </a:xfrm>
            <a:custGeom>
              <a:avLst/>
              <a:gdLst/>
              <a:ahLst/>
              <a:cxnLst/>
              <a:rect r="r" b="b" t="t" l="l"/>
              <a:pathLst>
                <a:path h="1590034" w="3684738">
                  <a:moveTo>
                    <a:pt x="0" y="0"/>
                  </a:moveTo>
                  <a:lnTo>
                    <a:pt x="3684738" y="0"/>
                  </a:lnTo>
                  <a:lnTo>
                    <a:pt x="3684738" y="1590034"/>
                  </a:lnTo>
                  <a:lnTo>
                    <a:pt x="0" y="1590034"/>
                  </a:lnTo>
                  <a:close/>
                </a:path>
              </a:pathLst>
            </a:custGeom>
            <a:blipFill>
              <a:blip r:embed="rId3"/>
              <a:stretch>
                <a:fillRect l="0" t="-46896" r="0" b="-46896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075544" y="3020358"/>
            <a:ext cx="4271931" cy="1844293"/>
            <a:chOff x="0" y="0"/>
            <a:chExt cx="3682991" cy="15900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82991" cy="1590034"/>
            </a:xfrm>
            <a:custGeom>
              <a:avLst/>
              <a:gdLst/>
              <a:ahLst/>
              <a:cxnLst/>
              <a:rect r="r" b="b" t="t" l="l"/>
              <a:pathLst>
                <a:path h="1590034" w="3682991">
                  <a:moveTo>
                    <a:pt x="0" y="0"/>
                  </a:moveTo>
                  <a:lnTo>
                    <a:pt x="3682991" y="0"/>
                  </a:lnTo>
                  <a:lnTo>
                    <a:pt x="3682991" y="1590034"/>
                  </a:lnTo>
                  <a:lnTo>
                    <a:pt x="0" y="1590034"/>
                  </a:lnTo>
                  <a:close/>
                </a:path>
              </a:pathLst>
            </a:custGeom>
            <a:blipFill>
              <a:blip r:embed="rId4"/>
              <a:stretch>
                <a:fillRect l="0" t="-27161" r="0" b="-27161"/>
              </a:stretch>
            </a:blipFill>
          </p:spPr>
        </p:sp>
      </p:grpSp>
      <p:sp>
        <p:nvSpPr>
          <p:cNvPr name="AutoShape 11" id="11"/>
          <p:cNvSpPr/>
          <p:nvPr/>
        </p:nvSpPr>
        <p:spPr>
          <a:xfrm flipV="true">
            <a:off x="654960" y="1028700"/>
            <a:ext cx="16978079" cy="3810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V="true">
            <a:off x="655003" y="9595256"/>
            <a:ext cx="16978079" cy="3810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16347475" y="8353678"/>
            <a:ext cx="1046183" cy="599178"/>
          </a:xfrm>
          <a:custGeom>
            <a:avLst/>
            <a:gdLst/>
            <a:ahLst/>
            <a:cxnLst/>
            <a:rect r="r" b="b" t="t" l="l"/>
            <a:pathLst>
              <a:path h="599178" w="1046183">
                <a:moveTo>
                  <a:pt x="0" y="0"/>
                </a:moveTo>
                <a:lnTo>
                  <a:pt x="1046183" y="0"/>
                </a:lnTo>
                <a:lnTo>
                  <a:pt x="1046183" y="599178"/>
                </a:lnTo>
                <a:lnTo>
                  <a:pt x="0" y="5991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89335" y="1426805"/>
            <a:ext cx="12582687" cy="994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1"/>
              </a:lnSpc>
            </a:pPr>
            <a:r>
              <a:rPr lang="en-US" sz="6471" b="true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PROBLEM STATEMENT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89335" y="5286397"/>
            <a:ext cx="3754524" cy="397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  <a:spcBef>
                <a:spcPct val="0"/>
              </a:spcBef>
            </a:pPr>
            <a:r>
              <a:rPr lang="en-US" b="true" sz="2338" spc="4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WHAT IS SYM TRAIN?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652946" y="5286397"/>
            <a:ext cx="2994080" cy="397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  <a:spcBef>
                <a:spcPct val="0"/>
              </a:spcBef>
            </a:pPr>
            <a:r>
              <a:rPr lang="en-US" b="true" sz="2338" spc="4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THE PROBLEM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5965351"/>
            <a:ext cx="4907049" cy="3233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2" indent="-194311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SaaS platform for customer service and sales contact centers</a:t>
            </a:r>
          </a:p>
          <a:p>
            <a:pPr algn="l" marL="388622" indent="-194311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Uses AI simulations (“Syms”) instead of classroom or role-play training</a:t>
            </a:r>
          </a:p>
          <a:p>
            <a:pPr algn="l" marL="388622" indent="-194311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Lets agents practice real call/chat scenarios in a safe environment</a:t>
            </a:r>
          </a:p>
          <a:p>
            <a:pPr algn="l">
              <a:lnSpc>
                <a:spcPts val="2577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6422327" y="5965351"/>
            <a:ext cx="4735196" cy="3556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Thousands of unstructured simulation transcripts</a:t>
            </a:r>
          </a:p>
          <a:p>
            <a:pPr algn="l" marL="388620" indent="-194310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Manual review is slow, error-prone, and not scalable</a:t>
            </a:r>
          </a:p>
          <a:p>
            <a:pPr algn="l" marL="388620" indent="-194310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Traditional quality monitoring lacks timely, actionable insights</a:t>
            </a:r>
          </a:p>
          <a:p>
            <a:pPr algn="l" marL="388620" indent="-194310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Inconsistent scoring and feedback affect agent performance</a:t>
            </a:r>
          </a:p>
          <a:p>
            <a:pPr algn="l">
              <a:lnSpc>
                <a:spcPts val="2577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075544" y="5286397"/>
            <a:ext cx="3754524" cy="397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3"/>
              </a:lnSpc>
              <a:spcBef>
                <a:spcPct val="0"/>
              </a:spcBef>
            </a:pPr>
            <a:r>
              <a:rPr lang="en-US" b="true" sz="2338" spc="4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SOLUTION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875193" y="5965351"/>
            <a:ext cx="5115456" cy="226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Automated NLP pipeline using Retrieval-Augmented Generation (RAG)</a:t>
            </a:r>
          </a:p>
          <a:p>
            <a:pPr algn="l" marL="388620" indent="-194310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Categorizes customer intent</a:t>
            </a:r>
          </a:p>
          <a:p>
            <a:pPr algn="l" marL="388620" indent="-194310" lvl="1">
              <a:lnSpc>
                <a:spcPts val="2577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Extracts resolution steps from transcripts</a:t>
            </a:r>
          </a:p>
          <a:p>
            <a:pPr algn="l">
              <a:lnSpc>
                <a:spcPts val="2577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1B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5003" y="378017"/>
            <a:ext cx="16978079" cy="9530967"/>
            <a:chOff x="0" y="0"/>
            <a:chExt cx="4471593" cy="25102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71593" cy="2510213"/>
            </a:xfrm>
            <a:custGeom>
              <a:avLst/>
              <a:gdLst/>
              <a:ahLst/>
              <a:cxnLst/>
              <a:rect r="r" b="b" t="t" l="l"/>
              <a:pathLst>
                <a:path h="2510213" w="4471593">
                  <a:moveTo>
                    <a:pt x="0" y="0"/>
                  </a:moveTo>
                  <a:lnTo>
                    <a:pt x="4471593" y="0"/>
                  </a:lnTo>
                  <a:lnTo>
                    <a:pt x="4471593" y="2510213"/>
                  </a:lnTo>
                  <a:lnTo>
                    <a:pt x="0" y="2510213"/>
                  </a:lnTo>
                  <a:close/>
                </a:path>
              </a:pathLst>
            </a:custGeom>
            <a:solidFill>
              <a:srgbClr val="1B657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471593" cy="25673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654960" y="1028700"/>
            <a:ext cx="16978079" cy="3810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655003" y="9239250"/>
            <a:ext cx="16978079" cy="3810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6213117" y="1303458"/>
            <a:ext cx="1046183" cy="599178"/>
          </a:xfrm>
          <a:custGeom>
            <a:avLst/>
            <a:gdLst/>
            <a:ahLst/>
            <a:cxnLst/>
            <a:rect r="r" b="b" t="t" l="l"/>
            <a:pathLst>
              <a:path h="599178" w="1046183">
                <a:moveTo>
                  <a:pt x="0" y="0"/>
                </a:moveTo>
                <a:lnTo>
                  <a:pt x="1046183" y="0"/>
                </a:lnTo>
                <a:lnTo>
                  <a:pt x="1046183" y="599178"/>
                </a:lnTo>
                <a:lnTo>
                  <a:pt x="0" y="599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28700" y="2277003"/>
            <a:ext cx="6517782" cy="6517782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02870" y="638810"/>
              <a:ext cx="6149340" cy="5613400"/>
            </a:xfrm>
            <a:custGeom>
              <a:avLst/>
              <a:gdLst/>
              <a:ahLst/>
              <a:cxnLst/>
              <a:rect r="r" b="b" t="t" l="l"/>
              <a:pathLst>
                <a:path h="5613400" w="6149340">
                  <a:moveTo>
                    <a:pt x="6149340" y="5613400"/>
                  </a:moveTo>
                  <a:lnTo>
                    <a:pt x="0" y="56134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5613400"/>
                  </a:lnTo>
                  <a:lnTo>
                    <a:pt x="6149340" y="5613400"/>
                  </a:lnTo>
                  <a:close/>
                </a:path>
              </a:pathLst>
            </a:custGeom>
            <a:blipFill>
              <a:blip r:embed="rId4"/>
              <a:stretch>
                <a:fillRect l="0" t="0" r="-1777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02870" y="105410"/>
              <a:ext cx="6149340" cy="431800"/>
            </a:xfrm>
            <a:custGeom>
              <a:avLst/>
              <a:gdLst/>
              <a:ahLst/>
              <a:cxnLst/>
              <a:rect r="r" b="b" t="t" l="l"/>
              <a:pathLst>
                <a:path h="431800" w="6149340">
                  <a:moveTo>
                    <a:pt x="614934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431800"/>
                  </a:lnTo>
                  <a:lnTo>
                    <a:pt x="6149340" y="431800"/>
                  </a:lnTo>
                  <a:close/>
                </a:path>
              </a:pathLst>
            </a:custGeom>
            <a:solidFill>
              <a:srgbClr val="ACDEDC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02870" y="105410"/>
              <a:ext cx="431800" cy="431800"/>
            </a:xfrm>
            <a:custGeom>
              <a:avLst/>
              <a:gdLst/>
              <a:ahLst/>
              <a:cxnLst/>
              <a:rect r="r" b="b" t="t" l="l"/>
              <a:pathLst>
                <a:path h="431800" w="431800">
                  <a:moveTo>
                    <a:pt x="43180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431800" y="0"/>
                  </a:lnTo>
                  <a:lnTo>
                    <a:pt x="431800" y="431800"/>
                  </a:lnTo>
                  <a:close/>
                </a:path>
              </a:pathLst>
            </a:custGeom>
            <a:solidFill>
              <a:srgbClr val="FACEE1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270" y="3810"/>
              <a:ext cx="63525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2540">
                  <a:moveTo>
                    <a:pt x="0" y="0"/>
                  </a:moveTo>
                  <a:lnTo>
                    <a:pt x="0" y="533400"/>
                  </a:lnTo>
                  <a:lnTo>
                    <a:pt x="0" y="635000"/>
                  </a:lnTo>
                  <a:lnTo>
                    <a:pt x="0" y="6350000"/>
                  </a:lnTo>
                  <a:lnTo>
                    <a:pt x="6352540" y="6350000"/>
                  </a:lnTo>
                  <a:lnTo>
                    <a:pt x="6352540" y="635000"/>
                  </a:lnTo>
                  <a:lnTo>
                    <a:pt x="6352540" y="533400"/>
                  </a:lnTo>
                  <a:lnTo>
                    <a:pt x="6352540" y="0"/>
                  </a:lnTo>
                  <a:lnTo>
                    <a:pt x="0" y="0"/>
                  </a:lnTo>
                  <a:close/>
                  <a:moveTo>
                    <a:pt x="101600" y="101600"/>
                  </a:moveTo>
                  <a:lnTo>
                    <a:pt x="533400" y="101600"/>
                  </a:lnTo>
                  <a:lnTo>
                    <a:pt x="533400" y="533400"/>
                  </a:lnTo>
                  <a:lnTo>
                    <a:pt x="101600" y="533400"/>
                  </a:lnTo>
                  <a:lnTo>
                    <a:pt x="101600" y="101600"/>
                  </a:lnTo>
                  <a:close/>
                  <a:moveTo>
                    <a:pt x="6249670" y="6248400"/>
                  </a:moveTo>
                  <a:lnTo>
                    <a:pt x="101600" y="6248400"/>
                  </a:lnTo>
                  <a:lnTo>
                    <a:pt x="101600" y="635000"/>
                  </a:lnTo>
                  <a:lnTo>
                    <a:pt x="635000" y="635000"/>
                  </a:lnTo>
                  <a:lnTo>
                    <a:pt x="6249670" y="635000"/>
                  </a:lnTo>
                  <a:lnTo>
                    <a:pt x="6249670" y="6248400"/>
                  </a:lnTo>
                  <a:lnTo>
                    <a:pt x="6249670" y="6248400"/>
                  </a:lnTo>
                  <a:lnTo>
                    <a:pt x="6249670" y="6248400"/>
                  </a:lnTo>
                  <a:close/>
                  <a:moveTo>
                    <a:pt x="6250940" y="533400"/>
                  </a:moveTo>
                  <a:lnTo>
                    <a:pt x="636270" y="533400"/>
                  </a:lnTo>
                  <a:lnTo>
                    <a:pt x="636270" y="101600"/>
                  </a:lnTo>
                  <a:lnTo>
                    <a:pt x="6250940" y="101600"/>
                  </a:lnTo>
                  <a:lnTo>
                    <a:pt x="6250940" y="533400"/>
                  </a:lnTo>
                  <a:close/>
                  <a:moveTo>
                    <a:pt x="373380" y="317500"/>
                  </a:moveTo>
                  <a:lnTo>
                    <a:pt x="472440" y="416560"/>
                  </a:lnTo>
                  <a:lnTo>
                    <a:pt x="417830" y="471170"/>
                  </a:lnTo>
                  <a:lnTo>
                    <a:pt x="317500" y="372110"/>
                  </a:lnTo>
                  <a:lnTo>
                    <a:pt x="218440" y="471170"/>
                  </a:lnTo>
                  <a:lnTo>
                    <a:pt x="163830" y="416560"/>
                  </a:lnTo>
                  <a:lnTo>
                    <a:pt x="262890" y="317500"/>
                  </a:lnTo>
                  <a:lnTo>
                    <a:pt x="163830" y="218440"/>
                  </a:lnTo>
                  <a:lnTo>
                    <a:pt x="218440" y="163830"/>
                  </a:lnTo>
                  <a:lnTo>
                    <a:pt x="317500" y="262890"/>
                  </a:lnTo>
                  <a:lnTo>
                    <a:pt x="416560" y="163830"/>
                  </a:lnTo>
                  <a:lnTo>
                    <a:pt x="472440" y="218440"/>
                  </a:lnTo>
                  <a:lnTo>
                    <a:pt x="373380" y="317500"/>
                  </a:lnTo>
                  <a:close/>
                </a:path>
              </a:pathLst>
            </a:custGeom>
            <a:solidFill>
              <a:srgbClr val="6466A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4829138" y="6774642"/>
            <a:ext cx="2303559" cy="2303559"/>
          </a:xfrm>
          <a:custGeom>
            <a:avLst/>
            <a:gdLst/>
            <a:ahLst/>
            <a:cxnLst/>
            <a:rect r="r" b="b" t="t" l="l"/>
            <a:pathLst>
              <a:path h="2303559" w="2303559">
                <a:moveTo>
                  <a:pt x="0" y="0"/>
                </a:moveTo>
                <a:lnTo>
                  <a:pt x="2303559" y="0"/>
                </a:lnTo>
                <a:lnTo>
                  <a:pt x="2303559" y="2303559"/>
                </a:lnTo>
                <a:lnTo>
                  <a:pt x="0" y="23035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604055" y="1566370"/>
            <a:ext cx="10446130" cy="710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0"/>
              </a:lnSpc>
            </a:pPr>
            <a:r>
              <a:rPr lang="en-US" b="true" sz="4955" spc="-4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SYSTEM ARCHITECTURE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682403" y="2619903"/>
            <a:ext cx="4792083" cy="173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TECH STACK</a:t>
            </a:r>
          </a:p>
          <a:p>
            <a:pPr algn="l">
              <a:lnSpc>
                <a:spcPts val="6999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8942582" y="3763055"/>
            <a:ext cx="7938232" cy="3462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98"/>
              </a:lnSpc>
              <a:spcBef>
                <a:spcPct val="0"/>
              </a:spcBef>
            </a:pPr>
            <a:r>
              <a:rPr lang="en-US" sz="3927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STREAMLIT</a:t>
            </a:r>
          </a:p>
          <a:p>
            <a:pPr algn="l">
              <a:lnSpc>
                <a:spcPts val="5498"/>
              </a:lnSpc>
              <a:spcBef>
                <a:spcPct val="0"/>
              </a:spcBef>
            </a:pPr>
            <a:r>
              <a:rPr lang="en-US" sz="3927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HUGGINGFACE (BART-LARGE)</a:t>
            </a:r>
          </a:p>
          <a:p>
            <a:pPr algn="l">
              <a:lnSpc>
                <a:spcPts val="5498"/>
              </a:lnSpc>
              <a:spcBef>
                <a:spcPct val="0"/>
              </a:spcBef>
            </a:pPr>
            <a:r>
              <a:rPr lang="en-US" sz="3927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OPEN AI (FOR COMPARISON)</a:t>
            </a:r>
          </a:p>
          <a:p>
            <a:pPr algn="l">
              <a:lnSpc>
                <a:spcPts val="5498"/>
              </a:lnSpc>
              <a:spcBef>
                <a:spcPct val="0"/>
              </a:spcBef>
            </a:pPr>
            <a:r>
              <a:rPr lang="en-US" sz="3927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PANDAS </a:t>
            </a:r>
          </a:p>
          <a:p>
            <a:pPr algn="l">
              <a:lnSpc>
                <a:spcPts val="549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1B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29821" y="1028700"/>
            <a:ext cx="16916920" cy="8422553"/>
            <a:chOff x="0" y="0"/>
            <a:chExt cx="4455485" cy="22182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55485" cy="2218286"/>
            </a:xfrm>
            <a:custGeom>
              <a:avLst/>
              <a:gdLst/>
              <a:ahLst/>
              <a:cxnLst/>
              <a:rect r="r" b="b" t="t" l="l"/>
              <a:pathLst>
                <a:path h="2218286" w="4455485">
                  <a:moveTo>
                    <a:pt x="0" y="0"/>
                  </a:moveTo>
                  <a:lnTo>
                    <a:pt x="4455485" y="0"/>
                  </a:lnTo>
                  <a:lnTo>
                    <a:pt x="4455485" y="2218286"/>
                  </a:lnTo>
                  <a:lnTo>
                    <a:pt x="0" y="2218286"/>
                  </a:lnTo>
                  <a:close/>
                </a:path>
              </a:pathLst>
            </a:custGeom>
            <a:solidFill>
              <a:srgbClr val="1B657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455485" cy="22754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3921042"/>
            <a:ext cx="18288000" cy="6834809"/>
          </a:xfrm>
          <a:custGeom>
            <a:avLst/>
            <a:gdLst/>
            <a:ahLst/>
            <a:cxnLst/>
            <a:rect r="r" b="b" t="t" l="l"/>
            <a:pathLst>
              <a:path h="6834809" w="18288000">
                <a:moveTo>
                  <a:pt x="0" y="0"/>
                </a:moveTo>
                <a:lnTo>
                  <a:pt x="18288000" y="0"/>
                </a:lnTo>
                <a:lnTo>
                  <a:pt x="18288000" y="6834809"/>
                </a:lnTo>
                <a:lnTo>
                  <a:pt x="0" y="68348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48" r="0" b="-384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72034" y="285186"/>
            <a:ext cx="16543932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Data Engineering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6315" y="1005161"/>
            <a:ext cx="8115300" cy="3356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3"/>
              </a:lnSpc>
            </a:pPr>
            <a:r>
              <a:rPr lang="en-US" sz="3209" b="true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CRITICAL ISSUE:</a:t>
            </a:r>
            <a:r>
              <a:rPr lang="en-US" sz="3209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 The "Overwrite Bug." Raw </a:t>
            </a:r>
            <a:r>
              <a:rPr lang="en-US" sz="3209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data contained 38 zip files where internal JSONs shared duplicate names, leading to data loss during standard extraction.</a:t>
            </a:r>
          </a:p>
          <a:p>
            <a:pPr algn="l">
              <a:lnSpc>
                <a:spcPts val="4493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805064" y="1005161"/>
            <a:ext cx="7454236" cy="330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7"/>
              </a:lnSpc>
            </a:pPr>
            <a:r>
              <a:rPr lang="en-US" sz="3133" b="true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FIX:</a:t>
            </a:r>
            <a:r>
              <a:rPr lang="en-US" sz="3133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 Developed a custom </a:t>
            </a:r>
            <a:r>
              <a:rPr lang="en-US" sz="3133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data_loader.py "Rescue Script" to sanitize, rename, and structure the dataset into a clean Knowledge Base.</a:t>
            </a:r>
          </a:p>
          <a:p>
            <a:pPr algn="l">
              <a:lnSpc>
                <a:spcPts val="4387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1B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4960" y="352838"/>
            <a:ext cx="16978079" cy="9530967"/>
            <a:chOff x="0" y="0"/>
            <a:chExt cx="4471593" cy="25102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71593" cy="2510213"/>
            </a:xfrm>
            <a:custGeom>
              <a:avLst/>
              <a:gdLst/>
              <a:ahLst/>
              <a:cxnLst/>
              <a:rect r="r" b="b" t="t" l="l"/>
              <a:pathLst>
                <a:path h="2510213" w="4471593">
                  <a:moveTo>
                    <a:pt x="0" y="0"/>
                  </a:moveTo>
                  <a:lnTo>
                    <a:pt x="4471593" y="0"/>
                  </a:lnTo>
                  <a:lnTo>
                    <a:pt x="4471593" y="2510213"/>
                  </a:lnTo>
                  <a:lnTo>
                    <a:pt x="0" y="2510213"/>
                  </a:lnTo>
                  <a:close/>
                </a:path>
              </a:pathLst>
            </a:custGeom>
            <a:solidFill>
              <a:srgbClr val="1B657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471593" cy="25673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654960" y="4583623"/>
            <a:ext cx="5300182" cy="5300182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02870" y="638810"/>
              <a:ext cx="6149340" cy="5613400"/>
            </a:xfrm>
            <a:custGeom>
              <a:avLst/>
              <a:gdLst/>
              <a:ahLst/>
              <a:cxnLst/>
              <a:rect r="r" b="b" t="t" l="l"/>
              <a:pathLst>
                <a:path h="5613400" w="6149340">
                  <a:moveTo>
                    <a:pt x="6149340" y="5613400"/>
                  </a:moveTo>
                  <a:lnTo>
                    <a:pt x="0" y="56134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5613400"/>
                  </a:lnTo>
                  <a:lnTo>
                    <a:pt x="6149340" y="5613400"/>
                  </a:lnTo>
                  <a:close/>
                </a:path>
              </a:pathLst>
            </a:custGeom>
            <a:blipFill>
              <a:blip r:embed="rId2"/>
              <a:stretch>
                <a:fillRect l="0" t="-4773" r="0" b="-4773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02870" y="105410"/>
              <a:ext cx="6149340" cy="431800"/>
            </a:xfrm>
            <a:custGeom>
              <a:avLst/>
              <a:gdLst/>
              <a:ahLst/>
              <a:cxnLst/>
              <a:rect r="r" b="b" t="t" l="l"/>
              <a:pathLst>
                <a:path h="431800" w="6149340">
                  <a:moveTo>
                    <a:pt x="614934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431800"/>
                  </a:lnTo>
                  <a:lnTo>
                    <a:pt x="6149340" y="431800"/>
                  </a:lnTo>
                  <a:close/>
                </a:path>
              </a:pathLst>
            </a:custGeom>
            <a:solidFill>
              <a:srgbClr val="ACDEDC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02870" y="105410"/>
              <a:ext cx="431800" cy="431800"/>
            </a:xfrm>
            <a:custGeom>
              <a:avLst/>
              <a:gdLst/>
              <a:ahLst/>
              <a:cxnLst/>
              <a:rect r="r" b="b" t="t" l="l"/>
              <a:pathLst>
                <a:path h="431800" w="431800">
                  <a:moveTo>
                    <a:pt x="43180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431800" y="0"/>
                  </a:lnTo>
                  <a:lnTo>
                    <a:pt x="431800" y="431800"/>
                  </a:lnTo>
                  <a:close/>
                </a:path>
              </a:pathLst>
            </a:custGeom>
            <a:solidFill>
              <a:srgbClr val="FACEE1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270" y="3810"/>
              <a:ext cx="63525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2540">
                  <a:moveTo>
                    <a:pt x="0" y="0"/>
                  </a:moveTo>
                  <a:lnTo>
                    <a:pt x="0" y="533400"/>
                  </a:lnTo>
                  <a:lnTo>
                    <a:pt x="0" y="635000"/>
                  </a:lnTo>
                  <a:lnTo>
                    <a:pt x="0" y="6350000"/>
                  </a:lnTo>
                  <a:lnTo>
                    <a:pt x="6352540" y="6350000"/>
                  </a:lnTo>
                  <a:lnTo>
                    <a:pt x="6352540" y="635000"/>
                  </a:lnTo>
                  <a:lnTo>
                    <a:pt x="6352540" y="533400"/>
                  </a:lnTo>
                  <a:lnTo>
                    <a:pt x="6352540" y="0"/>
                  </a:lnTo>
                  <a:lnTo>
                    <a:pt x="0" y="0"/>
                  </a:lnTo>
                  <a:close/>
                  <a:moveTo>
                    <a:pt x="101600" y="101600"/>
                  </a:moveTo>
                  <a:lnTo>
                    <a:pt x="533400" y="101600"/>
                  </a:lnTo>
                  <a:lnTo>
                    <a:pt x="533400" y="533400"/>
                  </a:lnTo>
                  <a:lnTo>
                    <a:pt x="101600" y="533400"/>
                  </a:lnTo>
                  <a:lnTo>
                    <a:pt x="101600" y="101600"/>
                  </a:lnTo>
                  <a:close/>
                  <a:moveTo>
                    <a:pt x="6249670" y="6248400"/>
                  </a:moveTo>
                  <a:lnTo>
                    <a:pt x="101600" y="6248400"/>
                  </a:lnTo>
                  <a:lnTo>
                    <a:pt x="101600" y="635000"/>
                  </a:lnTo>
                  <a:lnTo>
                    <a:pt x="635000" y="635000"/>
                  </a:lnTo>
                  <a:lnTo>
                    <a:pt x="6249670" y="635000"/>
                  </a:lnTo>
                  <a:lnTo>
                    <a:pt x="6249670" y="6248400"/>
                  </a:lnTo>
                  <a:lnTo>
                    <a:pt x="6249670" y="6248400"/>
                  </a:lnTo>
                  <a:lnTo>
                    <a:pt x="6249670" y="6248400"/>
                  </a:lnTo>
                  <a:close/>
                  <a:moveTo>
                    <a:pt x="6250940" y="533400"/>
                  </a:moveTo>
                  <a:lnTo>
                    <a:pt x="636270" y="533400"/>
                  </a:lnTo>
                  <a:lnTo>
                    <a:pt x="636270" y="101600"/>
                  </a:lnTo>
                  <a:lnTo>
                    <a:pt x="6250940" y="101600"/>
                  </a:lnTo>
                  <a:lnTo>
                    <a:pt x="6250940" y="533400"/>
                  </a:lnTo>
                  <a:close/>
                  <a:moveTo>
                    <a:pt x="373380" y="317500"/>
                  </a:moveTo>
                  <a:lnTo>
                    <a:pt x="472440" y="416560"/>
                  </a:lnTo>
                  <a:lnTo>
                    <a:pt x="417830" y="471170"/>
                  </a:lnTo>
                  <a:lnTo>
                    <a:pt x="317500" y="372110"/>
                  </a:lnTo>
                  <a:lnTo>
                    <a:pt x="218440" y="471170"/>
                  </a:lnTo>
                  <a:lnTo>
                    <a:pt x="163830" y="416560"/>
                  </a:lnTo>
                  <a:lnTo>
                    <a:pt x="262890" y="317500"/>
                  </a:lnTo>
                  <a:lnTo>
                    <a:pt x="163830" y="218440"/>
                  </a:lnTo>
                  <a:lnTo>
                    <a:pt x="218440" y="163830"/>
                  </a:lnTo>
                  <a:lnTo>
                    <a:pt x="317500" y="262890"/>
                  </a:lnTo>
                  <a:lnTo>
                    <a:pt x="416560" y="163830"/>
                  </a:lnTo>
                  <a:lnTo>
                    <a:pt x="472440" y="218440"/>
                  </a:lnTo>
                  <a:lnTo>
                    <a:pt x="373380" y="317500"/>
                  </a:lnTo>
                  <a:close/>
                </a:path>
              </a:pathLst>
            </a:custGeom>
            <a:solidFill>
              <a:srgbClr val="6466AF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073524" y="4642470"/>
            <a:ext cx="5241335" cy="5241335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02870" y="638810"/>
              <a:ext cx="6149340" cy="5613400"/>
            </a:xfrm>
            <a:custGeom>
              <a:avLst/>
              <a:gdLst/>
              <a:ahLst/>
              <a:cxnLst/>
              <a:rect r="r" b="b" t="t" l="l"/>
              <a:pathLst>
                <a:path h="5613400" w="6149340">
                  <a:moveTo>
                    <a:pt x="6149340" y="5613400"/>
                  </a:moveTo>
                  <a:lnTo>
                    <a:pt x="0" y="56134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5613400"/>
                  </a:lnTo>
                  <a:lnTo>
                    <a:pt x="6149340" y="5613400"/>
                  </a:lnTo>
                  <a:close/>
                </a:path>
              </a:pathLst>
            </a:custGeom>
            <a:blipFill>
              <a:blip r:embed="rId3"/>
              <a:stretch>
                <a:fillRect l="-22566" t="0" r="-22566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02870" y="105410"/>
              <a:ext cx="6149340" cy="431800"/>
            </a:xfrm>
            <a:custGeom>
              <a:avLst/>
              <a:gdLst/>
              <a:ahLst/>
              <a:cxnLst/>
              <a:rect r="r" b="b" t="t" l="l"/>
              <a:pathLst>
                <a:path h="431800" w="6149340">
                  <a:moveTo>
                    <a:pt x="614934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6148070" y="0"/>
                  </a:lnTo>
                  <a:lnTo>
                    <a:pt x="6149340" y="431800"/>
                  </a:lnTo>
                  <a:lnTo>
                    <a:pt x="6149340" y="431800"/>
                  </a:lnTo>
                  <a:close/>
                </a:path>
              </a:pathLst>
            </a:custGeom>
            <a:solidFill>
              <a:srgbClr val="ACDEDC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02870" y="105410"/>
              <a:ext cx="431800" cy="431800"/>
            </a:xfrm>
            <a:custGeom>
              <a:avLst/>
              <a:gdLst/>
              <a:ahLst/>
              <a:cxnLst/>
              <a:rect r="r" b="b" t="t" l="l"/>
              <a:pathLst>
                <a:path h="431800" w="431800">
                  <a:moveTo>
                    <a:pt x="431800" y="431800"/>
                  </a:moveTo>
                  <a:lnTo>
                    <a:pt x="0" y="431800"/>
                  </a:lnTo>
                  <a:lnTo>
                    <a:pt x="0" y="0"/>
                  </a:lnTo>
                  <a:lnTo>
                    <a:pt x="431800" y="0"/>
                  </a:lnTo>
                  <a:lnTo>
                    <a:pt x="431800" y="431800"/>
                  </a:lnTo>
                  <a:close/>
                </a:path>
              </a:pathLst>
            </a:custGeom>
            <a:solidFill>
              <a:srgbClr val="FACEE1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270" y="3810"/>
              <a:ext cx="635254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2540">
                  <a:moveTo>
                    <a:pt x="0" y="0"/>
                  </a:moveTo>
                  <a:lnTo>
                    <a:pt x="0" y="533400"/>
                  </a:lnTo>
                  <a:lnTo>
                    <a:pt x="0" y="635000"/>
                  </a:lnTo>
                  <a:lnTo>
                    <a:pt x="0" y="6350000"/>
                  </a:lnTo>
                  <a:lnTo>
                    <a:pt x="6352540" y="6350000"/>
                  </a:lnTo>
                  <a:lnTo>
                    <a:pt x="6352540" y="635000"/>
                  </a:lnTo>
                  <a:lnTo>
                    <a:pt x="6352540" y="533400"/>
                  </a:lnTo>
                  <a:lnTo>
                    <a:pt x="6352540" y="0"/>
                  </a:lnTo>
                  <a:lnTo>
                    <a:pt x="0" y="0"/>
                  </a:lnTo>
                  <a:close/>
                  <a:moveTo>
                    <a:pt x="101600" y="101600"/>
                  </a:moveTo>
                  <a:lnTo>
                    <a:pt x="533400" y="101600"/>
                  </a:lnTo>
                  <a:lnTo>
                    <a:pt x="533400" y="533400"/>
                  </a:lnTo>
                  <a:lnTo>
                    <a:pt x="101600" y="533400"/>
                  </a:lnTo>
                  <a:lnTo>
                    <a:pt x="101600" y="101600"/>
                  </a:lnTo>
                  <a:close/>
                  <a:moveTo>
                    <a:pt x="6249670" y="6248400"/>
                  </a:moveTo>
                  <a:lnTo>
                    <a:pt x="101600" y="6248400"/>
                  </a:lnTo>
                  <a:lnTo>
                    <a:pt x="101600" y="635000"/>
                  </a:lnTo>
                  <a:lnTo>
                    <a:pt x="635000" y="635000"/>
                  </a:lnTo>
                  <a:lnTo>
                    <a:pt x="6249670" y="635000"/>
                  </a:lnTo>
                  <a:lnTo>
                    <a:pt x="6249670" y="6248400"/>
                  </a:lnTo>
                  <a:lnTo>
                    <a:pt x="6249670" y="6248400"/>
                  </a:lnTo>
                  <a:lnTo>
                    <a:pt x="6249670" y="6248400"/>
                  </a:lnTo>
                  <a:close/>
                  <a:moveTo>
                    <a:pt x="6250940" y="533400"/>
                  </a:moveTo>
                  <a:lnTo>
                    <a:pt x="636270" y="533400"/>
                  </a:lnTo>
                  <a:lnTo>
                    <a:pt x="636270" y="101600"/>
                  </a:lnTo>
                  <a:lnTo>
                    <a:pt x="6250940" y="101600"/>
                  </a:lnTo>
                  <a:lnTo>
                    <a:pt x="6250940" y="533400"/>
                  </a:lnTo>
                  <a:close/>
                  <a:moveTo>
                    <a:pt x="373380" y="317500"/>
                  </a:moveTo>
                  <a:lnTo>
                    <a:pt x="472440" y="416560"/>
                  </a:lnTo>
                  <a:lnTo>
                    <a:pt x="417830" y="471170"/>
                  </a:lnTo>
                  <a:lnTo>
                    <a:pt x="317500" y="372110"/>
                  </a:lnTo>
                  <a:lnTo>
                    <a:pt x="218440" y="471170"/>
                  </a:lnTo>
                  <a:lnTo>
                    <a:pt x="163830" y="416560"/>
                  </a:lnTo>
                  <a:lnTo>
                    <a:pt x="262890" y="317500"/>
                  </a:lnTo>
                  <a:lnTo>
                    <a:pt x="163830" y="218440"/>
                  </a:lnTo>
                  <a:lnTo>
                    <a:pt x="218440" y="163830"/>
                  </a:lnTo>
                  <a:lnTo>
                    <a:pt x="317500" y="262890"/>
                  </a:lnTo>
                  <a:lnTo>
                    <a:pt x="416560" y="163830"/>
                  </a:lnTo>
                  <a:lnTo>
                    <a:pt x="472440" y="218440"/>
                  </a:lnTo>
                  <a:lnTo>
                    <a:pt x="373380" y="317500"/>
                  </a:lnTo>
                  <a:close/>
                </a:path>
              </a:pathLst>
            </a:custGeom>
            <a:solidFill>
              <a:srgbClr val="6466AF"/>
            </a:solid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5428728" y="2333936"/>
            <a:ext cx="1352201" cy="1467585"/>
          </a:xfrm>
          <a:custGeom>
            <a:avLst/>
            <a:gdLst/>
            <a:ahLst/>
            <a:cxnLst/>
            <a:rect r="r" b="b" t="t" l="l"/>
            <a:pathLst>
              <a:path h="1467585" w="1352201">
                <a:moveTo>
                  <a:pt x="0" y="0"/>
                </a:moveTo>
                <a:lnTo>
                  <a:pt x="1352201" y="0"/>
                </a:lnTo>
                <a:lnTo>
                  <a:pt x="1352201" y="1467585"/>
                </a:lnTo>
                <a:lnTo>
                  <a:pt x="0" y="14675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814" t="0" r="-4814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695616" y="2147931"/>
            <a:ext cx="5694788" cy="632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b="true" sz="3599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Local (BART Large)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368036" y="4472188"/>
            <a:ext cx="4292595" cy="2657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3"/>
              </a:lnSpc>
            </a:pPr>
            <a:r>
              <a:rPr lang="en-US" b="true" sz="3009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We chose the local approach for cost efficiency and higher data privacy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70887" y="489946"/>
            <a:ext cx="13487084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MODEL COMPARISON: KEY FINDINGS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54960" y="2768001"/>
            <a:ext cx="5793289" cy="1770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2372" indent="-271186" lvl="1">
              <a:lnSpc>
                <a:spcPts val="3516"/>
              </a:lnSpc>
              <a:buFont typeface="Arial"/>
              <a:buChar char="•"/>
            </a:pPr>
            <a:r>
              <a:rPr lang="en-US" sz="2512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Fast, free, privacy-preserving</a:t>
            </a:r>
          </a:p>
          <a:p>
            <a:pPr algn="l" marL="542372" indent="-271186" lvl="1">
              <a:lnSpc>
                <a:spcPts val="3516"/>
              </a:lnSpc>
              <a:buFont typeface="Arial"/>
              <a:buChar char="•"/>
            </a:pPr>
            <a:r>
              <a:rPr lang="en-US" sz="2512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Good for broad summarization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382563" y="2147931"/>
            <a:ext cx="4775008" cy="632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b="true" sz="3600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GPT-4o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073524" y="3010578"/>
            <a:ext cx="5393086" cy="130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Higher cost</a:t>
            </a:r>
          </a:p>
          <a:p>
            <a:pPr algn="l" marL="541910" indent="-270955" lvl="1">
              <a:lnSpc>
                <a:spcPts val="3514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better structured JSON formatting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1B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65602" y="515455"/>
            <a:ext cx="18453602" cy="9530967"/>
            <a:chOff x="0" y="0"/>
            <a:chExt cx="4860208" cy="25102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0208" cy="2510213"/>
            </a:xfrm>
            <a:custGeom>
              <a:avLst/>
              <a:gdLst/>
              <a:ahLst/>
              <a:cxnLst/>
              <a:rect r="r" b="b" t="t" l="l"/>
              <a:pathLst>
                <a:path h="2510213" w="4860208">
                  <a:moveTo>
                    <a:pt x="0" y="0"/>
                  </a:moveTo>
                  <a:lnTo>
                    <a:pt x="4860208" y="0"/>
                  </a:lnTo>
                  <a:lnTo>
                    <a:pt x="4860208" y="2510213"/>
                  </a:lnTo>
                  <a:lnTo>
                    <a:pt x="0" y="2510213"/>
                  </a:lnTo>
                  <a:close/>
                </a:path>
              </a:pathLst>
            </a:custGeom>
            <a:solidFill>
              <a:srgbClr val="1B657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860208" cy="25673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81232" y="1690088"/>
            <a:ext cx="17359935" cy="7443072"/>
          </a:xfrm>
          <a:custGeom>
            <a:avLst/>
            <a:gdLst/>
            <a:ahLst/>
            <a:cxnLst/>
            <a:rect r="r" b="b" t="t" l="l"/>
            <a:pathLst>
              <a:path h="7443072" w="17359935">
                <a:moveTo>
                  <a:pt x="0" y="0"/>
                </a:moveTo>
                <a:lnTo>
                  <a:pt x="17359935" y="0"/>
                </a:lnTo>
                <a:lnTo>
                  <a:pt x="17359935" y="7443072"/>
                </a:lnTo>
                <a:lnTo>
                  <a:pt x="0" y="74430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31804" y="528320"/>
            <a:ext cx="13676504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APPLICATION DEMO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1B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65602" y="515455"/>
            <a:ext cx="18453602" cy="9530967"/>
            <a:chOff x="0" y="0"/>
            <a:chExt cx="4860208" cy="25102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0208" cy="2510213"/>
            </a:xfrm>
            <a:custGeom>
              <a:avLst/>
              <a:gdLst/>
              <a:ahLst/>
              <a:cxnLst/>
              <a:rect r="r" b="b" t="t" l="l"/>
              <a:pathLst>
                <a:path h="2510213" w="4860208">
                  <a:moveTo>
                    <a:pt x="0" y="0"/>
                  </a:moveTo>
                  <a:lnTo>
                    <a:pt x="4860208" y="0"/>
                  </a:lnTo>
                  <a:lnTo>
                    <a:pt x="4860208" y="2510213"/>
                  </a:lnTo>
                  <a:lnTo>
                    <a:pt x="0" y="2510213"/>
                  </a:lnTo>
                  <a:close/>
                </a:path>
              </a:pathLst>
            </a:custGeom>
            <a:solidFill>
              <a:srgbClr val="1B657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860208" cy="25673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46574" y="1674036"/>
            <a:ext cx="16252644" cy="7923164"/>
          </a:xfrm>
          <a:custGeom>
            <a:avLst/>
            <a:gdLst/>
            <a:ahLst/>
            <a:cxnLst/>
            <a:rect r="r" b="b" t="t" l="l"/>
            <a:pathLst>
              <a:path h="7923164" w="16252644">
                <a:moveTo>
                  <a:pt x="0" y="0"/>
                </a:moveTo>
                <a:lnTo>
                  <a:pt x="16252644" y="0"/>
                </a:lnTo>
                <a:lnTo>
                  <a:pt x="16252644" y="7923164"/>
                </a:lnTo>
                <a:lnTo>
                  <a:pt x="0" y="79231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222947" y="711376"/>
            <a:ext cx="13676504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APPLICATION DEMO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1B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65602" y="0"/>
            <a:ext cx="18453602" cy="10287000"/>
            <a:chOff x="0" y="0"/>
            <a:chExt cx="486020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0208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60208">
                  <a:moveTo>
                    <a:pt x="0" y="0"/>
                  </a:moveTo>
                  <a:lnTo>
                    <a:pt x="4860208" y="0"/>
                  </a:lnTo>
                  <a:lnTo>
                    <a:pt x="486020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B657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860208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71991" y="1344242"/>
            <a:ext cx="17164222" cy="8549336"/>
          </a:xfrm>
          <a:custGeom>
            <a:avLst/>
            <a:gdLst/>
            <a:ahLst/>
            <a:cxnLst/>
            <a:rect r="r" b="b" t="t" l="l"/>
            <a:pathLst>
              <a:path h="8549336" w="17164222">
                <a:moveTo>
                  <a:pt x="0" y="0"/>
                </a:moveTo>
                <a:lnTo>
                  <a:pt x="17164222" y="0"/>
                </a:lnTo>
                <a:lnTo>
                  <a:pt x="17164222" y="8549336"/>
                </a:lnTo>
                <a:lnTo>
                  <a:pt x="0" y="8549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52" r="0" b="-23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08286" y="223968"/>
            <a:ext cx="13676504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b="true" sz="5600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APPLICATION DEMO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1B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4960" y="378017"/>
            <a:ext cx="16978079" cy="9530967"/>
            <a:chOff x="0" y="0"/>
            <a:chExt cx="4471593" cy="25102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71593" cy="2510213"/>
            </a:xfrm>
            <a:custGeom>
              <a:avLst/>
              <a:gdLst/>
              <a:ahLst/>
              <a:cxnLst/>
              <a:rect r="r" b="b" t="t" l="l"/>
              <a:pathLst>
                <a:path h="2510213" w="4471593">
                  <a:moveTo>
                    <a:pt x="0" y="0"/>
                  </a:moveTo>
                  <a:lnTo>
                    <a:pt x="4471593" y="0"/>
                  </a:lnTo>
                  <a:lnTo>
                    <a:pt x="4471593" y="2510213"/>
                  </a:lnTo>
                  <a:lnTo>
                    <a:pt x="0" y="2510213"/>
                  </a:lnTo>
                  <a:close/>
                </a:path>
              </a:pathLst>
            </a:custGeom>
            <a:solidFill>
              <a:srgbClr val="1B657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471593" cy="25673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206708" y="2993287"/>
            <a:ext cx="6401465" cy="196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9"/>
              </a:lnSpc>
            </a:pPr>
            <a:r>
              <a:rPr lang="en-US" sz="2499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Successfully parsed 38 simulations, handled data extraction errors and built a functional user interface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6708" y="6578314"/>
            <a:ext cx="6401465" cy="974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9"/>
              </a:lnSpc>
            </a:pPr>
            <a:r>
              <a:rPr lang="en-US" sz="2499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Integrate vision API for image analysis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08061" y="1255130"/>
            <a:ext cx="11391685" cy="83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69"/>
              </a:lnSpc>
              <a:spcBef>
                <a:spcPct val="0"/>
              </a:spcBef>
            </a:pPr>
            <a:r>
              <a:rPr lang="en-US" b="true" sz="4835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6708" y="2208639"/>
            <a:ext cx="4482898" cy="61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WHAT WE ACHIEVED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6478" y="5891051"/>
            <a:ext cx="5163358" cy="61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NEXT STEPS </a:t>
            </a:r>
          </a:p>
        </p:txBody>
      </p:sp>
      <p:sp>
        <p:nvSpPr>
          <p:cNvPr name="AutoShape 10" id="10"/>
          <p:cNvSpPr/>
          <p:nvPr/>
        </p:nvSpPr>
        <p:spPr>
          <a:xfrm flipV="true">
            <a:off x="654960" y="1028700"/>
            <a:ext cx="16978079" cy="3810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flipV="true">
            <a:off x="655003" y="9239250"/>
            <a:ext cx="16978079" cy="3810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6347475" y="8353678"/>
            <a:ext cx="1046183" cy="599178"/>
          </a:xfrm>
          <a:custGeom>
            <a:avLst/>
            <a:gdLst/>
            <a:ahLst/>
            <a:cxnLst/>
            <a:rect r="r" b="b" t="t" l="l"/>
            <a:pathLst>
              <a:path h="599178" w="1046183">
                <a:moveTo>
                  <a:pt x="0" y="0"/>
                </a:moveTo>
                <a:lnTo>
                  <a:pt x="1046183" y="0"/>
                </a:lnTo>
                <a:lnTo>
                  <a:pt x="1046183" y="599178"/>
                </a:lnTo>
                <a:lnTo>
                  <a:pt x="0" y="599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783753" y="2847020"/>
            <a:ext cx="7563722" cy="5949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3"/>
              </a:lnSpc>
            </a:pPr>
          </a:p>
          <a:p>
            <a:pPr algn="l">
              <a:lnSpc>
                <a:spcPts val="2973"/>
              </a:lnSpc>
            </a:pPr>
            <a:r>
              <a:rPr lang="en-US" sz="2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Scales transcript review without a</a:t>
            </a:r>
            <a:r>
              <a:rPr lang="en-US" sz="2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dded labor</a:t>
            </a:r>
          </a:p>
          <a:p>
            <a:pPr algn="l">
              <a:lnSpc>
                <a:spcPts val="2973"/>
              </a:lnSpc>
            </a:pPr>
            <a:r>
              <a:rPr lang="en-US" sz="2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Provides consistent, unbiased evaluation of agent performance</a:t>
            </a:r>
          </a:p>
          <a:p>
            <a:pPr algn="l">
              <a:lnSpc>
                <a:spcPts val="2973"/>
              </a:lnSpc>
            </a:pPr>
            <a:r>
              <a:rPr lang="en-US" sz="2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Speeds identification of trends, coaching needs, and quality issues</a:t>
            </a:r>
          </a:p>
          <a:p>
            <a:pPr algn="l">
              <a:lnSpc>
                <a:spcPts val="2973"/>
              </a:lnSpc>
            </a:pPr>
            <a:r>
              <a:rPr lang="en-US" sz="2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Improves customer experience through faster feedback cycles</a:t>
            </a:r>
          </a:p>
          <a:p>
            <a:pPr algn="l">
              <a:lnSpc>
                <a:spcPts val="2973"/>
              </a:lnSpc>
            </a:pPr>
            <a:r>
              <a:rPr lang="en-US" sz="2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Enables data-driven training strategy instead of manual guesswork</a:t>
            </a:r>
          </a:p>
          <a:p>
            <a:pPr algn="l">
              <a:lnSpc>
                <a:spcPts val="2973"/>
              </a:lnSpc>
            </a:pPr>
            <a:r>
              <a:rPr lang="en-US" sz="2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Reduces cost of training and quality monitoring</a:t>
            </a:r>
          </a:p>
          <a:p>
            <a:pPr algn="l">
              <a:lnSpc>
                <a:spcPts val="2973"/>
              </a:lnSpc>
            </a:pPr>
            <a:r>
              <a:rPr lang="en-US" sz="2124">
                <a:solidFill>
                  <a:srgbClr val="FFFFFF"/>
                </a:solidFill>
                <a:latin typeface="Anca Coder"/>
                <a:ea typeface="Anca Coder"/>
                <a:cs typeface="Anca Coder"/>
                <a:sym typeface="Anca Coder"/>
              </a:rPr>
              <a:t>Can integrate with existing contact center workflows and KPIs</a:t>
            </a:r>
          </a:p>
          <a:p>
            <a:pPr algn="ctr">
              <a:lnSpc>
                <a:spcPts val="2973"/>
              </a:lnSpc>
            </a:pPr>
          </a:p>
          <a:p>
            <a:pPr algn="ctr">
              <a:lnSpc>
                <a:spcPts val="2973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085087" y="2278696"/>
            <a:ext cx="4482898" cy="61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FFFFFF"/>
                </a:solidFill>
                <a:latin typeface="Anca Coder Bold"/>
                <a:ea typeface="Anca Coder Bold"/>
                <a:cs typeface="Anca Coder Bold"/>
                <a:sym typeface="Anca Coder Bold"/>
              </a:rPr>
              <a:t>IMPLICATIONS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DAG7DqZIDkM</dc:identifier>
  <dcterms:modified xsi:type="dcterms:W3CDTF">2011-08-01T06:04:30Z</dcterms:modified>
  <cp:revision>1</cp:revision>
  <dc:title>Sym Train Simulation Intelligent Assistant</dc:title>
</cp:coreProperties>
</file>

<file path=docProps/thumbnail.jpeg>
</file>